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340" r:id="rId2"/>
    <p:sldId id="367" r:id="rId3"/>
    <p:sldId id="370" r:id="rId4"/>
    <p:sldId id="561" r:id="rId5"/>
    <p:sldId id="310" r:id="rId6"/>
    <p:sldId id="359" r:id="rId7"/>
    <p:sldId id="371" r:id="rId8"/>
    <p:sldId id="354" r:id="rId9"/>
    <p:sldId id="356" r:id="rId10"/>
    <p:sldId id="345" r:id="rId11"/>
    <p:sldId id="357" r:id="rId12"/>
    <p:sldId id="361" r:id="rId13"/>
    <p:sldId id="346" r:id="rId14"/>
    <p:sldId id="348" r:id="rId15"/>
    <p:sldId id="349" r:id="rId16"/>
    <p:sldId id="546" r:id="rId17"/>
    <p:sldId id="362" r:id="rId18"/>
    <p:sldId id="554" r:id="rId19"/>
    <p:sldId id="555" r:id="rId20"/>
    <p:sldId id="556" r:id="rId21"/>
    <p:sldId id="557" r:id="rId22"/>
    <p:sldId id="562" r:id="rId23"/>
    <p:sldId id="560" r:id="rId24"/>
    <p:sldId id="558" r:id="rId25"/>
    <p:sldId id="559" r:id="rId26"/>
  </p:sldIdLst>
  <p:sldSz cx="12192000" cy="6858000"/>
  <p:notesSz cx="6858000" cy="9144000"/>
  <p:embeddedFontLst>
    <p:embeddedFont>
      <p:font typeface="Roboto Medium" panose="02000000000000000000" pitchFamily="2" charset="0"/>
      <p:regular r:id="rId28"/>
      <p:bold r:id="rId29"/>
      <p:italic r:id="rId30"/>
      <p:boldItalic r:id="rId31"/>
    </p:embeddedFont>
    <p:embeddedFont>
      <p:font typeface="Raleway" pitchFamily="2" charset="-52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" panose="00000500000000000000" pitchFamily="2" charset="-52"/>
      <p:regular r:id="rId40"/>
      <p:bold r:id="rId41"/>
      <p:italic r:id="rId42"/>
      <p:boldItalic r:id="rId43"/>
    </p:embeddedFont>
    <p:embeddedFont>
      <p:font typeface="Roboto Condensed" panose="02000000000000000000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9" autoAdjust="0"/>
    <p:restoredTop sz="94658"/>
  </p:normalViewPr>
  <p:slideViewPr>
    <p:cSldViewPr snapToGrid="0">
      <p:cViewPr varScale="1">
        <p:scale>
          <a:sx n="106" d="100"/>
          <a:sy n="106" d="100"/>
        </p:scale>
        <p:origin x="1266" y="96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02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441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35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144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1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921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723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20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937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82A1E236-33AD-6CCD-E4CA-972A440F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71222749-3110-6B65-109A-205A7E294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B376EB21-F21D-BC7E-1580-109FCBFEB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582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24BBF08-80F5-2DC0-F770-D35A0017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A7E7C3F9-BCA1-0B64-7766-CE57481FE7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3933FF9E-D5D6-94CA-CD70-5011998FC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37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03C7303-C31E-3D15-BEFF-A40DE1B20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B71B43AB-B142-6AC8-D278-EA617A58A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07E6F2C-1725-BD12-0C85-DCEBF8AFC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16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B797BE7-565A-05D3-2851-FDB7AAC6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D5CC08AC-DF6D-46F8-9684-8C568A5EF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8AEAB73F-8787-0D7F-2F2C-94DFE5E9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F74E8A79-A6B6-EA7C-1A35-819F5D0D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2E5ACB35-CFC3-9E26-1EF3-F00DF8A73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66C3696D-6D8E-7E3D-E58C-B7A70518B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727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EEDFA15-0E5C-99F6-448B-23281347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0879DDE4-FEB7-E573-2AE9-C6DBADA27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B263281F-F517-5B3F-0AEE-57311102BE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148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749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89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45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03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07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770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18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46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lcontests.com/" TargetMode="External"/><Relationship Id="rId13" Type="http://schemas.openxmlformats.org/officeDocument/2006/relationships/hyperlink" Target="https://habr.com/" TargetMode="External"/><Relationship Id="rId18" Type="http://schemas.openxmlformats.org/officeDocument/2006/relationships/hyperlink" Target="https://github.com/" TargetMode="External"/><Relationship Id="rId3" Type="http://schemas.openxmlformats.org/officeDocument/2006/relationships/notesSlide" Target="../notesSlides/notesSlide12.xml"/><Relationship Id="rId21" Type="http://schemas.openxmlformats.org/officeDocument/2006/relationships/hyperlink" Target="https://physionet.org/" TargetMode="External"/><Relationship Id="rId7" Type="http://schemas.openxmlformats.org/officeDocument/2006/relationships/hyperlink" Target="https://www.drivendata.org/competitions/" TargetMode="External"/><Relationship Id="rId12" Type="http://schemas.openxmlformats.org/officeDocument/2006/relationships/hyperlink" Target="https://github.com/ElizaLo/Data-Science" TargetMode="External"/><Relationship Id="rId17" Type="http://schemas.openxmlformats.org/officeDocument/2006/relationships/hyperlink" Target="https://huggingface.co/datasets" TargetMode="Externa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www.kaggle.com/datasets" TargetMode="External"/><Relationship Id="rId20" Type="http://schemas.openxmlformats.org/officeDocument/2006/relationships/hyperlink" Target="https://universe.roboflow.com/" TargetMode="Externa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png"/><Relationship Id="rId11" Type="http://schemas.openxmlformats.org/officeDocument/2006/relationships/hyperlink" Target="https://krzjoa.github.io/awesome-python-data-science/" TargetMode="External"/><Relationship Id="rId5" Type="http://schemas.openxmlformats.org/officeDocument/2006/relationships/image" Target="../media/image4.emf"/><Relationship Id="rId15" Type="http://schemas.openxmlformats.org/officeDocument/2006/relationships/hyperlink" Target="https://paperswithcode.com/" TargetMode="External"/><Relationship Id="rId23" Type="http://schemas.openxmlformats.org/officeDocument/2006/relationships/hyperlink" Target="https://www.nature.com/sdata/" TargetMode="External"/><Relationship Id="rId10" Type="http://schemas.openxmlformats.org/officeDocument/2006/relationships/hyperlink" Target="https://github.com/academic/awesome-datascience" TargetMode="External"/><Relationship Id="rId19" Type="http://schemas.openxmlformats.org/officeDocument/2006/relationships/hyperlink" Target="https://data.mendeley.com/" TargetMode="External"/><Relationship Id="rId4" Type="http://schemas.openxmlformats.org/officeDocument/2006/relationships/oleObject" Target="../embeddings/oleObject2.bin"/><Relationship Id="rId9" Type="http://schemas.openxmlformats.org/officeDocument/2006/relationships/hyperlink" Target="https://github.com/marlesson/list_of_ml_competitions" TargetMode="External"/><Relationship Id="rId14" Type="http://schemas.openxmlformats.org/officeDocument/2006/relationships/hyperlink" Target="https://ods.ai/" TargetMode="External"/><Relationship Id="rId22" Type="http://schemas.openxmlformats.org/officeDocument/2006/relationships/hyperlink" Target="https://www.mdpi.com/journal/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10.png"/><Relationship Id="rId10" Type="http://schemas.openxmlformats.org/officeDocument/2006/relationships/customXml" Target="../ink/ink5.xml"/><Relationship Id="rId4" Type="http://schemas.openxmlformats.org/officeDocument/2006/relationships/customXml" Target="../ink/ink4.xml"/><Relationship Id="rId9" Type="http://schemas.openxmlformats.org/officeDocument/2006/relationships/image" Target="../media/image40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8.xml"/><Relationship Id="rId7" Type="http://schemas.openxmlformats.org/officeDocument/2006/relationships/hyperlink" Target="https://docs.microsoft.com/en-us/azure/machine-learning/team-data-science-process/lifecycl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9.xml"/><Relationship Id="rId7" Type="http://schemas.openxmlformats.org/officeDocument/2006/relationships/hyperlink" Target="https://docs.microsoft.com/en-us/azure/machine-learning/team-data-science-process/lifecycl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8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12" Type="http://schemas.openxmlformats.org/officeDocument/2006/relationships/customXml" Target="../ink/ink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2.bin"/><Relationship Id="rId10" Type="http://schemas.openxmlformats.org/officeDocument/2006/relationships/customXml" Target="../ink/ink2.xml"/><Relationship Id="rId4" Type="http://schemas.openxmlformats.org/officeDocument/2006/relationships/image" Target="../media/image7.png"/><Relationship Id="rId9" Type="http://schemas.openxmlformats.org/officeDocument/2006/relationships/image" Target="../media/image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lanit/articles/328858/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neerc.ifmo.ru/wiki/index.php?title=&#1046;&#1080;&#1079;&#1085;&#1077;&#1085;&#1085;&#1099;&#1081;_&#1094;&#1080;&#1082;&#1083;_&#1084;&#1086;&#1076;&#1077;&#1083;&#1080;_&#1084;&#1072;&#1096;&#1080;&#1085;&#1085;&#1086;&#1075;&#1086;_&#1086;&#1073;&#1091;&#1095;&#1077;&#1085;&#1080;&#1103;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10" Type="http://schemas.openxmlformats.org/officeDocument/2006/relationships/hyperlink" Target="https://bigdataschool.ru/wiki/crisp-dm" TargetMode="External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ИИ проектов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2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бизнес-целей (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 или 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Domain 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Understanding (</a:t>
            </a: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области приложений ИИ)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dirty="0"/>
              <a:t>через оценку текущей ситуации определяются бизнес-цели (доменные цели) и требования, а также разрабатывается предварительный план проекта;</a:t>
            </a:r>
            <a:endParaRPr lang="ru-RU" sz="2200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инструмент, Домен – </a:t>
            </a:r>
            <a:r>
              <a:rPr lang="ru-RU" sz="22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то,куда</a:t>
            </a: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 ИИ прикладывается.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09209"/>
              </p:ext>
            </p:extLst>
          </p:nvPr>
        </p:nvGraphicFramePr>
        <p:xfrm>
          <a:off x="194103" y="2810617"/>
          <a:ext cx="11704672" cy="3849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021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6377651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46930">
                <a:tc>
                  <a:txBody>
                    <a:bodyPr/>
                    <a:lstStyle/>
                    <a:p>
                      <a:r>
                        <a:rPr lang="ru-RU" sz="1800" b="1" dirty="0"/>
                        <a:t>Бизнес/продукт/доменные</a:t>
                      </a:r>
                      <a:r>
                        <a:rPr lang="ru-RU" sz="1800" b="1" baseline="0" dirty="0"/>
                        <a:t> метрики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</a:t>
                      </a:r>
                      <a:r>
                        <a:rPr lang="en-US" sz="1800" b="1" baseline="0" dirty="0"/>
                        <a:t> science </a:t>
                      </a:r>
                      <a:r>
                        <a:rPr lang="ru-RU" sz="1800" b="1" baseline="0" dirty="0"/>
                        <a:t>метрики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1127522">
                <a:tc>
                  <a:txBody>
                    <a:bodyPr/>
                    <a:lstStyle/>
                    <a:p>
                      <a:r>
                        <a:rPr lang="ru-RU" sz="1400" u="none" strike="noStrike" cap="none" dirty="0">
                          <a:effectLst/>
                          <a:sym typeface="Arial"/>
                        </a:rPr>
                        <a:t>Центральные метрики (</a:t>
                      </a:r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focus metrics)</a:t>
                      </a:r>
                      <a:r>
                        <a:rPr lang="ru-RU" sz="1400" u="none" strike="noStrike" cap="none" dirty="0">
                          <a:effectLst/>
                          <a:sym typeface="Arial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u="none" strike="noStrike" cap="none" dirty="0">
                          <a:sym typeface="Arial"/>
                        </a:rPr>
                        <a:t>Экономический эффект</a:t>
                      </a:r>
                      <a:endParaRPr lang="ru-RU" sz="18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Точность модели </a:t>
                      </a:r>
                      <a:r>
                        <a:rPr lang="ru-RU" sz="1800" dirty="0"/>
                        <a:t>(в широком смысле) – соответствие отдельных</a:t>
                      </a:r>
                      <a:r>
                        <a:rPr lang="ru-RU" sz="1800" baseline="0" dirty="0"/>
                        <a:t> результатов работы модели реальным данным (в среднем по каждому примеру) </a:t>
                      </a:r>
                      <a:r>
                        <a:rPr lang="en-US" sz="1800" baseline="0" dirty="0"/>
                        <a:t>(</a:t>
                      </a:r>
                      <a:r>
                        <a:rPr lang="en-US" sz="1800" baseline="0" dirty="0" err="1"/>
                        <a:t>Acc</a:t>
                      </a:r>
                      <a:r>
                        <a:rPr lang="en-US" sz="1800" baseline="0" dirty="0"/>
                        <a:t>, R,P, </a:t>
                      </a:r>
                      <a:r>
                        <a:rPr lang="en-US" sz="1800" baseline="0" dirty="0" err="1"/>
                        <a:t>Auc</a:t>
                      </a:r>
                      <a:r>
                        <a:rPr lang="en-US" sz="1800" baseline="0" dirty="0"/>
                        <a:t>, MSE, MAPE,…, 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071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/>
                        <a:t>ТТХ</a:t>
                      </a:r>
                      <a:r>
                        <a:rPr lang="ru-RU" sz="1800" dirty="0"/>
                        <a:t> (в широком смысле) в</a:t>
                      </a:r>
                      <a:r>
                        <a:rPr lang="ru-RU" sz="1800" baseline="0" dirty="0"/>
                        <a:t> терминах продукта</a:t>
                      </a:r>
                      <a:r>
                        <a:rPr lang="en-US" sz="1800" baseline="0" dirty="0"/>
                        <a:t> (% </a:t>
                      </a:r>
                      <a:r>
                        <a:rPr lang="ru-RU" sz="1800" baseline="0" dirty="0"/>
                        <a:t>отклонений по протоколу испытаний</a:t>
                      </a:r>
                      <a:r>
                        <a:rPr lang="en-US" sz="1800" baseline="0" dirty="0"/>
                        <a:t>)</a:t>
                      </a:r>
                      <a:r>
                        <a:rPr lang="ru-RU" sz="1800" dirty="0"/>
                        <a:t>,</a:t>
                      </a:r>
                      <a:r>
                        <a:rPr lang="ru-RU" sz="1800" baseline="0" dirty="0"/>
                        <a:t> 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/>
                        <a:t>Производительность модели </a:t>
                      </a:r>
                      <a:r>
                        <a:rPr lang="ru-RU" sz="1800" dirty="0"/>
                        <a:t>– время</a:t>
                      </a:r>
                      <a:r>
                        <a:rPr lang="ru-RU" sz="1800" baseline="0" dirty="0"/>
                        <a:t> работы модели на том или ином «железе»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94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baseline="0" dirty="0"/>
                        <a:t>Сопутствующие показатели: </a:t>
                      </a:r>
                      <a:r>
                        <a:rPr lang="ru-RU" sz="1800" baseline="0" dirty="0"/>
                        <a:t>требования к узлам и составляющим, промежуточные показатели, напр. удержание клиента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Экспертная</a:t>
                      </a:r>
                      <a:r>
                        <a:rPr lang="ru-RU" sz="1800" b="1" baseline="0" dirty="0"/>
                        <a:t> оценка работы модели </a:t>
                      </a:r>
                      <a:r>
                        <a:rPr lang="en-US" sz="1800" baseline="0" dirty="0"/>
                        <a:t>(RLHF)</a:t>
                      </a:r>
                      <a:endParaRPr lang="ru-RU" sz="1800" baseline="0" dirty="0"/>
                    </a:p>
                    <a:p>
                      <a:r>
                        <a:rPr lang="ru-RU" sz="1800" b="1" baseline="0" dirty="0"/>
                        <a:t>Статистические</a:t>
                      </a:r>
                      <a:r>
                        <a:rPr lang="ru-RU" sz="1800" baseline="0" dirty="0"/>
                        <a:t> </a:t>
                      </a:r>
                      <a:r>
                        <a:rPr lang="ru-RU" sz="1800" b="1" baseline="0" dirty="0"/>
                        <a:t>тесты</a:t>
                      </a:r>
                      <a:r>
                        <a:rPr lang="ru-RU" sz="1800" baseline="0" dirty="0"/>
                        <a:t> результатов модели (разброс рез, соотв. Распределению и т.д.)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515947"/>
                  </a:ext>
                </a:extLst>
              </a:tr>
              <a:tr h="710726">
                <a:tc>
                  <a:txBody>
                    <a:bodyPr/>
                    <a:lstStyle/>
                    <a:p>
                      <a:r>
                        <a:rPr lang="ru-RU" sz="1800" b="1" dirty="0"/>
                        <a:t>Совместимость </a:t>
                      </a:r>
                      <a:r>
                        <a:rPr lang="ru-RU" sz="1800" dirty="0"/>
                        <a:t>с другими решениями, нормативной базой, 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Тесты на доверительный 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69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74661"/>
              </p:ext>
            </p:extLst>
          </p:nvPr>
        </p:nvGraphicFramePr>
        <p:xfrm>
          <a:off x="286239" y="2425372"/>
          <a:ext cx="11704672" cy="3547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87094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5917578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35096">
                <a:tc>
                  <a:txBody>
                    <a:bodyPr/>
                    <a:lstStyle/>
                    <a:p>
                      <a:r>
                        <a:rPr lang="ru-RU" sz="1600" b="1" dirty="0"/>
                        <a:t>Бизнес/продукт/доменное понимание информации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</a:t>
                      </a:r>
                      <a:r>
                        <a:rPr lang="en-US" sz="1800" b="1" baseline="0" dirty="0"/>
                        <a:t> science </a:t>
                      </a:r>
                      <a:r>
                        <a:rPr lang="ru-RU" sz="1800" b="1" baseline="0" dirty="0"/>
                        <a:t>модальность (примеры!)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623631"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База данных – 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измерений/показаний, опросов,  характеристик</a:t>
                      </a:r>
                      <a:endParaRPr lang="ru-RU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таблица – </a:t>
                      </a:r>
                      <a:r>
                        <a:rPr lang="ru-RU" sz="1800" b="0" baseline="0" dirty="0"/>
                        <a:t>структура упорядоченных записей в свободном порядке. Запись = набор признаков. </a:t>
                      </a:r>
                      <a:r>
                        <a:rPr lang="ru-RU" sz="1800" b="1" baseline="0" dirty="0"/>
                        <a:t>МЛ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31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aseline="0" dirty="0"/>
                        <a:t>Одно/многомерная последовательность данных с регулярными паттернами известных периодов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Временной ряд – </a:t>
                      </a:r>
                      <a:r>
                        <a:rPr lang="ru-RU" sz="1800" b="0" dirty="0"/>
                        <a:t>последовательные данные, имеют временной шаг как характеристику</a:t>
                      </a:r>
                      <a:r>
                        <a:rPr lang="ru-RU" sz="1800" b="1" dirty="0"/>
                        <a:t>. МЛ/</a:t>
                      </a:r>
                      <a:r>
                        <a:rPr lang="en-US" sz="1800" b="1" dirty="0"/>
                        <a:t>DL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3315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Камера/многомерная упорядоченная</a:t>
                      </a:r>
                      <a:r>
                        <a:rPr lang="ru-RU" sz="1800" baseline="0" dirty="0"/>
                        <a:t> структура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Изображение</a:t>
                      </a:r>
                      <a:r>
                        <a:rPr lang="ru-RU" sz="1800" baseline="0" dirty="0"/>
                        <a:t> – компьютерное зрение </a:t>
                      </a:r>
                      <a:r>
                        <a:rPr lang="en-US" sz="1800" baseline="0" dirty="0"/>
                        <a:t>CV</a:t>
                      </a:r>
                      <a:r>
                        <a:rPr lang="ru-RU" sz="1800" baseline="0" dirty="0"/>
                        <a:t>.</a:t>
                      </a:r>
                      <a:r>
                        <a:rPr lang="en-US" sz="1800" baseline="0" dirty="0"/>
                        <a:t> DL/</a:t>
                      </a:r>
                      <a:r>
                        <a:rPr lang="ru-RU" sz="1800" dirty="0"/>
                        <a:t>БГМ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  <a:tr h="586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Семантический нагруженная последовательность</a:t>
                      </a:r>
                      <a:r>
                        <a:rPr lang="ru-RU" sz="1800" baseline="0" dirty="0"/>
                        <a:t> с продолжительным контекстом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Текстовые данные </a:t>
                      </a:r>
                      <a:r>
                        <a:rPr lang="en-US" sz="1800" dirty="0"/>
                        <a:t>NLP ML/</a:t>
                      </a:r>
                      <a:r>
                        <a:rPr lang="ru-RU" sz="1800" dirty="0"/>
                        <a:t>БГМ</a:t>
                      </a:r>
                      <a:r>
                        <a:rPr lang="en-US" sz="1800" dirty="0"/>
                        <a:t> </a:t>
                      </a:r>
                      <a:r>
                        <a:rPr lang="ru-RU" sz="1800" baseline="0" dirty="0"/>
                        <a:t>(если аудио, то </a:t>
                      </a:r>
                      <a:r>
                        <a:rPr lang="en-US" sz="1800" baseline="0" dirty="0"/>
                        <a:t>speech processing)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4517687"/>
                  </a:ext>
                </a:extLst>
              </a:tr>
              <a:tr h="439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Систематические данные</a:t>
                      </a:r>
                      <a:r>
                        <a:rPr lang="ru-RU" sz="1800" baseline="0" dirty="0"/>
                        <a:t> со связями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 err="1"/>
                        <a:t>Графовые</a:t>
                      </a:r>
                      <a:r>
                        <a:rPr lang="ru-RU" sz="1800" dirty="0"/>
                        <a:t> нейронные сети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1178695"/>
                  </a:ext>
                </a:extLst>
              </a:tr>
              <a:tr h="4565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Последовательности действий дающие результат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Обучение</a:t>
                      </a:r>
                      <a:r>
                        <a:rPr lang="ru-RU" sz="1800" baseline="0" dirty="0"/>
                        <a:t> с подкреплением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="1" dirty="0"/>
                        <a:t>МЛ/</a:t>
                      </a:r>
                      <a:r>
                        <a:rPr lang="en-US" sz="1800" b="1" dirty="0"/>
                        <a:t>DL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9504348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305931" y="6503733"/>
            <a:ext cx="10490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Примеры не однозначные. Например временной ряд может быть и графом! И изображением (если органичен или сигнал)!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53795" y="6224453"/>
            <a:ext cx="9764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МЛ</a:t>
            </a:r>
            <a:r>
              <a:rPr lang="en-US" b="1" dirty="0"/>
              <a:t> – </a:t>
            </a:r>
            <a:r>
              <a:rPr lang="ru-RU" b="1" dirty="0"/>
              <a:t>машинное обучение, </a:t>
            </a:r>
            <a:r>
              <a:rPr lang="en-US" b="1" dirty="0"/>
              <a:t>DL – </a:t>
            </a:r>
            <a:r>
              <a:rPr lang="ru-RU" b="1" dirty="0"/>
              <a:t>глубокие нейронные сети, БГМ – большие/базисные генеративные модели!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1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4419" y="2379851"/>
            <a:ext cx="65516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Примеры задач и решений при помощи МЛ тут: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https://www.kaggle.com/competitions</a:t>
            </a:r>
            <a:endParaRPr lang="ru-RU" sz="2000" dirty="0">
              <a:hlinkClick r:id="rId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8"/>
              </a:rPr>
              <a:t>https://mlcontests.com/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9"/>
              </a:rPr>
              <a:t>https://github.com/marlesson/list_of_ml_competitions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0"/>
              </a:rPr>
              <a:t>https://github.com/academic/awesome-datascience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https://krzjoa.github.io/awesome-python-data-science/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2"/>
              </a:rPr>
              <a:t>https://github.com/ElizaLo/Data-Science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3"/>
              </a:rPr>
              <a:t>https://habr.com/</a:t>
            </a:r>
            <a:r>
              <a:rPr lang="ru-RU" sz="2000" dirty="0"/>
              <a:t> 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4"/>
              </a:rPr>
              <a:t>https://ods.ai/</a:t>
            </a:r>
            <a:r>
              <a:rPr lang="en-US" sz="2000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 другие  ресурсы с примерами решений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656080" y="2379851"/>
            <a:ext cx="538320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Примеры готовых наборов данных: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hlinkClick r:id="rId15"/>
              </a:rPr>
              <a:t>https://paperswithcode.com/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6"/>
              </a:rPr>
              <a:t>https://www.kaggle.com/datasets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7"/>
              </a:rPr>
              <a:t>https://huggingface.co/datasets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8"/>
              </a:rPr>
              <a:t>https://github.com/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https://datasetsearch.research.google.com/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9"/>
              </a:rPr>
              <a:t>https://data.mendeley.com/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0"/>
              </a:rPr>
              <a:t>https://universe.roboflow.com/</a:t>
            </a:r>
            <a:r>
              <a:rPr lang="ru-RU" sz="2000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1"/>
              </a:rPr>
              <a:t>https://physionet.org/</a:t>
            </a:r>
            <a:r>
              <a:rPr lang="en-US" sz="2000" dirty="0"/>
              <a:t> </a:t>
            </a:r>
            <a:r>
              <a:rPr lang="ru-RU" sz="2000" dirty="0"/>
              <a:t>и</a:t>
            </a:r>
            <a:r>
              <a:rPr lang="en-US" sz="2000" dirty="0"/>
              <a:t> </a:t>
            </a:r>
            <a:r>
              <a:rPr lang="ru-RU" sz="2000" dirty="0" err="1"/>
              <a:t>тд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2"/>
              </a:rPr>
              <a:t>https://www.mdpi.com/journal/data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3"/>
              </a:rPr>
              <a:t>https://www.nature.com/sdata/</a:t>
            </a:r>
            <a:r>
              <a:rPr lang="en-US" sz="2000" dirty="0"/>
              <a:t> </a:t>
            </a:r>
            <a:endParaRPr lang="ru-RU" sz="20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6656080" y="2446437"/>
            <a:ext cx="0" cy="425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76225" y="2803335"/>
            <a:ext cx="10906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9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77610" y="871701"/>
            <a:ext cx="1194230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6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Реально ли собрать данные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Реально ли разметить данные, качество разметки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Качество данных/Гипотезы о данных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(EDA)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данные в едином и понятном машине виде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(csv,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все –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RGB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изображения 640х640,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hdf5 c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заданной структурой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Хватит ли ресурсов для данных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Устаревают ли данные? (период), нужно ли обновление.</a:t>
            </a:r>
          </a:p>
          <a:p>
            <a:pPr marL="268288" lvl="2">
              <a:spcAft>
                <a:spcPts val="600"/>
              </a:spcAft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Подготовка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dirty="0"/>
              <a:t>когда из исходного набора данных формируется </a:t>
            </a:r>
            <a:r>
              <a:rPr lang="ru-RU" dirty="0" err="1"/>
              <a:t>датасет</a:t>
            </a:r>
            <a:r>
              <a:rPr lang="ru-RU" dirty="0"/>
              <a:t> для работы с моделями машинного обучения путем выполнения соответствующих операций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Preparation</a:t>
            </a:r>
            <a:r>
              <a:rPr lang="ru-RU" dirty="0"/>
              <a:t> — выборка очистка, генерация признаков, интеграция, форматирование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Нужна ли очистка данных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Есть ли аномалии, 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Есть ли редкие регулярные события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Форматы в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/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модальности (врем. ряд, видео –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&gt;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набор фото?)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8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30117" y="871701"/>
            <a:ext cx="1181804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Моделирование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600" dirty="0"/>
              <a:t>выбираются алгоритмы, пишутся тесты, строятся и обучаются модели, а также выполняется настройка их параметров и оценка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метрики ( как оценить результаты экспериментов технически)</a:t>
            </a:r>
          </a:p>
          <a:p>
            <a:pPr marL="715963" lvl="3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Потом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метрика будет переведена в бизнес-метрику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Эксперименты с моделями</a:t>
            </a:r>
          </a:p>
          <a:p>
            <a:pPr marL="1074738" lvl="2">
              <a:spcAft>
                <a:spcPts val="600"/>
              </a:spcAft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Пространство поиска: модели или их составные части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гиперпараметры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074738" lvl="2">
              <a:spcAft>
                <a:spcPts val="600"/>
              </a:spcAft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Обучение моделей (алгоритм оптимизация, функция потерь, регуляризация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остановить обучение)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модель (сохранить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), 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проверить результаты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54277" name="Picture 5" descr="a pytorch workflow flowch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45" y="4232910"/>
            <a:ext cx="6838537" cy="24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01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30117" y="871701"/>
            <a:ext cx="1152340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dirty="0"/>
              <a:t>когда качество ML-моделей анализируется с точки зрения достижения поставленных бизнес-целей и определяются дальнейшие шаги по улучшению результатов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проинтерпретировать результаты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Перевод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 в бизнес метрики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работоспособности модели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внедрить модель ( Как копить данные, нужно ли обновлять модель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результаты пользователю (визуализация)</a:t>
            </a:r>
          </a:p>
          <a:p>
            <a:pPr marL="268288" lvl="3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top1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или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top-k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результатов (классы или вероятности), нужно ли сопоставление с входными данными</a:t>
            </a:r>
          </a:p>
          <a:p>
            <a:pPr marL="725488" lvl="3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Нужно ли переделать эксперименты с модель и что для этого нужно</a:t>
            </a:r>
          </a:p>
          <a:p>
            <a:pPr marL="268288" lvl="3">
              <a:spcAft>
                <a:spcPts val="600"/>
              </a:spcAft>
            </a:pP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3">
              <a:spcAft>
                <a:spcPts val="600"/>
              </a:spcAft>
            </a:pPr>
            <a:r>
              <a:rPr lang="ru-RU" sz="1600" dirty="0"/>
              <a:t>внедрение (</a:t>
            </a:r>
            <a:r>
              <a:rPr lang="ru-RU" sz="1600" dirty="0" err="1"/>
              <a:t>Deployment</a:t>
            </a:r>
            <a:r>
              <a:rPr lang="ru-RU" sz="1600" dirty="0"/>
              <a:t>), которое предполагает развертывание полученных ML-моделей в промышленную эксплуатацию (</a:t>
            </a:r>
            <a:r>
              <a:rPr lang="ru-RU" sz="1600" dirty="0" err="1"/>
              <a:t>production</a:t>
            </a:r>
            <a:r>
              <a:rPr lang="ru-RU" sz="1600" dirty="0"/>
              <a:t>), мониторинг поведения модели в эксплуатации </a:t>
            </a:r>
            <a:r>
              <a:rPr lang="en-US" sz="1600" dirty="0"/>
              <a:t>(Monitoring), </a:t>
            </a:r>
            <a:r>
              <a:rPr lang="ru-RU" sz="1600" dirty="0"/>
              <a:t>а также разработка финальных отчетов по всему проекту (</a:t>
            </a:r>
            <a:r>
              <a:rPr lang="ru-RU" sz="1600" dirty="0" err="1"/>
              <a:t>review</a:t>
            </a:r>
            <a:r>
              <a:rPr lang="ru-RU" sz="1600" dirty="0"/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77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Arial" panose="020B0604020202020204" pitchFamily="34" charset="0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7CA192-5608-A6F4-AA75-5C13B3CFA04C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AutoShape 2" descr="https://miro.medium.com/v2/resize:fit:1000/1*seyP9HRB6I1nMA1iuF3JH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2" descr="Business Analysis Body of Knowledge области знаний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8610" name="Picture 2" descr="https://fullstackdeeplearning.com/course/2022/lecture-2-development-infrastructure-and-tooling/media/image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41" y="885346"/>
            <a:ext cx="9473564" cy="55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6550223"/>
            <a:ext cx="10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https://fullstackdeeplearning.com/course/2022/lecture-2-development-infrastructure-and-tooling/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327200" y="3275112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99095" y="5199162"/>
            <a:ext cx="251383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459191" y="5024735"/>
            <a:ext cx="1646605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endParaRPr lang="ru-RU" sz="28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9735791" y="5199162"/>
            <a:ext cx="1864613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5269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F87575D-A0F7-15F7-D84E-E8C0990CA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D856E10-6C4B-CB02-F7CE-1A7AE8844C2F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A78C016-F211-995E-FFB9-2763A6E4080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D31EE976-3A18-3926-A536-9B0811578E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4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D31EE976-3A18-3926-A536-9B0811578EB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631527B-56B8-6609-B741-4F37B64474A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7203EE9-5444-5DB6-DD33-700689D3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122A0F5-FBC8-5C07-D4BF-C9208B68D97E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D9DB7-F686-9115-2194-76B50BB6385B}"/>
              </a:ext>
            </a:extLst>
          </p:cNvPr>
          <p:cNvSpPr/>
          <p:nvPr/>
        </p:nvSpPr>
        <p:spPr>
          <a:xfrm>
            <a:off x="412464" y="871701"/>
            <a:ext cx="7874271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Team Data Science Life</a:t>
            </a:r>
            <a:r>
              <a:rPr lang="ru-RU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 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cycle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</a:rPr>
              <a:t> –MS TDSP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8194" name="Picture 2" descr="What is TDSP?">
            <a:extLst>
              <a:ext uri="{FF2B5EF4-FFF2-40B4-BE49-F238E27FC236}">
                <a16:creationId xmlns:a16="http://schemas.microsoft.com/office/drawing/2014/main" id="{9D12B0BE-4138-8DAF-9766-D64061BC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8033"/>
            <a:ext cx="4404049" cy="33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4E86-D927-5B97-19CC-CC59D15E7FDE}"/>
              </a:ext>
            </a:extLst>
          </p:cNvPr>
          <p:cNvSpPr txBox="1"/>
          <p:nvPr/>
        </p:nvSpPr>
        <p:spPr>
          <a:xfrm>
            <a:off x="5713445" y="1623189"/>
            <a:ext cx="5653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Р</a:t>
            </a:r>
            <a:r>
              <a:rPr lang="ru-RU" sz="1800" b="1" dirty="0" err="1"/>
              <a:t>оли</a:t>
            </a:r>
            <a:r>
              <a:rPr lang="ru-RU" sz="1800" b="1" dirty="0"/>
              <a:t> в методологии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Руководитель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Архитектор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Инженер по данным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Специалист по исследованию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Разработчик приложений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C923C-5DDC-D09C-A89D-2BC119A79D51}"/>
              </a:ext>
            </a:extLst>
          </p:cNvPr>
          <p:cNvSpPr txBox="1"/>
          <p:nvPr/>
        </p:nvSpPr>
        <p:spPr>
          <a:xfrm>
            <a:off x="4329404" y="3943907"/>
            <a:ext cx="77164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Основные вопросы методологии: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Определение специфики жизненного цикла  ML</a:t>
            </a:r>
            <a:r>
              <a:rPr lang="en-US" sz="1800" dirty="0"/>
              <a:t> </a:t>
            </a:r>
            <a:r>
              <a:rPr lang="ru-RU" sz="1800" dirty="0"/>
              <a:t>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Стандартизация структуры ML 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Инфраструктура и ресурсы, рекомендуемые для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Инструменты и утилиты, рекомендуемые для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371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FBACB3E-0F16-9D67-9DDB-3E411341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C296FDA-203A-3F8A-1F4C-04D141CA068F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21186B6-1946-6284-CB0E-B77386C5029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1DB02B6-D827-2438-36E4-2A995F6992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7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1DB02B6-D827-2438-36E4-2A995F6992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4AA6638-E900-7274-473F-7520AC3CACB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C6F4885-9D99-C6CF-D7FD-210EF23A7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5734A8-F998-6CB1-65B0-4B4B6FB53FCF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AAE4BC8-C68F-2C22-4D87-2B1A8AABE277}"/>
              </a:ext>
            </a:extLst>
          </p:cNvPr>
          <p:cNvSpPr/>
          <p:nvPr/>
        </p:nvSpPr>
        <p:spPr>
          <a:xfrm>
            <a:off x="412464" y="871701"/>
            <a:ext cx="7760458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Team Data Science Lifecycle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</a:rPr>
              <a:t> –MS TDSP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8B7C21-A1B7-946D-2291-1AEA0919C3C8}"/>
              </a:ext>
            </a:extLst>
          </p:cNvPr>
          <p:cNvSpPr/>
          <p:nvPr/>
        </p:nvSpPr>
        <p:spPr>
          <a:xfrm>
            <a:off x="6124575" y="1726592"/>
            <a:ext cx="5827939" cy="4362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Понимание бизнеса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определение целей и выявление источников данных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Получение и понимание данных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получение данных и определение того, могут ли они ответить на поставленный вопрос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эффективно объединяет понимание данных и очистку данных из </a:t>
            </a:r>
            <a:r>
              <a:rPr lang="en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CRISP-DM</a:t>
            </a:r>
            <a:r>
              <a:rPr lang="en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Моделирование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разработка функций и обучение модели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объединяет моделирование и оценку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Развертывание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внедрение в производственную среду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Принятие заказчиком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проверка заказчиком соответствия системы потребностям бизнеса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этап, который в явном виде не охватывается </a:t>
            </a:r>
            <a:r>
              <a:rPr lang="en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CRISP-DM</a:t>
            </a:r>
            <a:r>
              <a:rPr lang="en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  <a:endParaRPr lang="ru-RU" sz="1800" dirty="0"/>
          </a:p>
        </p:txBody>
      </p:sp>
      <p:pic>
        <p:nvPicPr>
          <p:cNvPr id="8194" name="Picture 2" descr="What is TDSP?">
            <a:extLst>
              <a:ext uri="{FF2B5EF4-FFF2-40B4-BE49-F238E27FC236}">
                <a16:creationId xmlns:a16="http://schemas.microsoft.com/office/drawing/2014/main" id="{36830CE7-F955-04FE-3BF2-F6AA97168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1556133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3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37CEA1F-B297-C702-2FA6-D10091D9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20063" r="3998" b="6373"/>
          <a:stretch/>
        </p:blipFill>
        <p:spPr bwMode="auto">
          <a:xfrm>
            <a:off x="1833485" y="1095887"/>
            <a:ext cx="10170517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1BB3F3B-2E83-366D-0FDC-E172C464336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CB2643C-ABAD-06DE-08D3-8740F73163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CB2643C-ABAD-06DE-08D3-8740F73163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9780CFB-7CA4-07E8-DAE9-8CF1C2F3ADF1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F832A3D-EE0D-AD14-89E1-F281D384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8B8C9B-AAFC-89C2-8AAA-98F046D588D0}"/>
              </a:ext>
            </a:extLst>
          </p:cNvPr>
          <p:cNvSpPr/>
          <p:nvPr/>
        </p:nvSpPr>
        <p:spPr>
          <a:xfrm>
            <a:off x="105752" y="6319035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www.datascience-pm.com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tdsp</a:t>
            </a:r>
            <a:r>
              <a:rPr lang="en-US" dirty="0">
                <a:latin typeface="+mn-lt"/>
              </a:rPr>
              <a:t>/</a:t>
            </a:r>
            <a:endParaRPr lang="ru-RU" dirty="0">
              <a:latin typeface="+mn-lt"/>
            </a:endParaRP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4" b="83742"/>
          <a:stretch/>
        </p:blipFill>
        <p:spPr bwMode="auto">
          <a:xfrm>
            <a:off x="105752" y="871701"/>
            <a:ext cx="3257934" cy="95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F5489B-0945-766B-8AD8-548BBBE602D3}"/>
              </a:ext>
            </a:extLst>
          </p:cNvPr>
          <p:cNvSpPr txBox="1"/>
          <p:nvPr/>
        </p:nvSpPr>
        <p:spPr>
          <a:xfrm>
            <a:off x="113352" y="592689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github.com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IrinaGoloshchapova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ml_system_design_doc_ru</a:t>
            </a:r>
            <a:endParaRPr lang="ru-RU" dirty="0"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B6BD14-DF12-2701-A6E6-3ED2BB3DE0CF}"/>
              </a:ext>
            </a:extLst>
          </p:cNvPr>
          <p:cNvSpPr/>
          <p:nvPr/>
        </p:nvSpPr>
        <p:spPr>
          <a:xfrm>
            <a:off x="258152" y="3652032"/>
            <a:ext cx="5181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Решаем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Делаем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Смотрим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дорабатываем</a:t>
            </a:r>
            <a:endParaRPr lang="ru-RU" sz="2000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4906" y="5575543"/>
            <a:ext cx="3437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https://ods.ai/tracks/ml-system-design-23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91018" y="6367247"/>
            <a:ext cx="2720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https://ml-system-design.ru/blog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5014" y="1696697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620606" y="621131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+mn-lt"/>
              </a:rPr>
              <a:t>https://github.com/alirezadir/machine-learning-interviews/blob/main/src/MLSD/ml-system-design.md</a:t>
            </a:r>
          </a:p>
        </p:txBody>
      </p:sp>
    </p:spTree>
    <p:extLst>
      <p:ext uri="{BB962C8B-B14F-4D97-AF65-F5344CB8AC3E}">
        <p14:creationId xmlns:p14="http://schemas.microsoft.com/office/powerpoint/2010/main" val="264067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6D67EFF-92B6-B749-54BD-ECA1743ED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D215F80-BE9E-1C70-3CCD-7B4085948F3E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248D9E1-9A91-3423-4D4B-5551E2FA0036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0FAA60D2-8F96-ACE9-D8FB-F3A61A40B2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0FAA60D2-8F96-ACE9-D8FB-F3A61A40B2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84C21C0-CD73-A38F-7AFD-4A3CA34B8A59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5BC0F23-8584-9414-5977-75126571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B78941-71B4-82F6-35E6-EF5F2462903E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11266" name="Picture 2" descr="Diagram shows the data science lifecycle, including business understanding, data acquisition / understanding, modeling and deployment.">
            <a:extLst>
              <a:ext uri="{FF2B5EF4-FFF2-40B4-BE49-F238E27FC236}">
                <a16:creationId xmlns:a16="http://schemas.microsoft.com/office/drawing/2014/main" id="{A2BCF3AE-8950-5383-4C90-46C852937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"/>
          <a:stretch/>
        </p:blipFill>
        <p:spPr bwMode="auto">
          <a:xfrm>
            <a:off x="336767" y="915859"/>
            <a:ext cx="8322041" cy="57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4F674-E173-F06F-8F83-D9B2311C181A}"/>
              </a:ext>
            </a:extLst>
          </p:cNvPr>
          <p:cNvSpPr txBox="1"/>
          <p:nvPr/>
        </p:nvSpPr>
        <p:spPr>
          <a:xfrm>
            <a:off x="8893755" y="5732047"/>
            <a:ext cx="2792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learn.microsoft.com</a:t>
            </a:r>
            <a:r>
              <a:rPr lang="ru-RU" dirty="0"/>
              <a:t>/</a:t>
            </a:r>
            <a:r>
              <a:rPr lang="ru-RU" dirty="0" err="1"/>
              <a:t>en-us</a:t>
            </a:r>
            <a:r>
              <a:rPr lang="ru-RU" dirty="0"/>
              <a:t>/</a:t>
            </a:r>
            <a:r>
              <a:rPr lang="ru-RU" dirty="0" err="1"/>
              <a:t>azure</a:t>
            </a:r>
            <a:r>
              <a:rPr lang="ru-RU" dirty="0"/>
              <a:t>/</a:t>
            </a:r>
            <a:r>
              <a:rPr lang="ru-RU" dirty="0" err="1"/>
              <a:t>architecture</a:t>
            </a:r>
            <a:r>
              <a:rPr lang="ru-RU" dirty="0"/>
              <a:t>/</a:t>
            </a:r>
            <a:r>
              <a:rPr lang="ru-RU" dirty="0" err="1"/>
              <a:t>data-science-process</a:t>
            </a:r>
            <a:r>
              <a:rPr lang="ru-RU" dirty="0"/>
              <a:t>/</a:t>
            </a:r>
            <a:r>
              <a:rPr lang="ru-RU" dirty="0" err="1"/>
              <a:t>overview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5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E6D30B2-A894-E5C9-97DB-8A4DD6C7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FBA9FA0-858A-95D0-A7C4-E4FB9696AF07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94D09BB-912A-17AD-1241-4DE785ADC944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B4B144E8-69A7-679E-9694-3E94D93AF0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B4B144E8-69A7-679E-9694-3E94D93AF0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92F67A5-623E-65C8-1D85-822304F63FB5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3E77CDA-132E-17B3-1938-DA9F3ECF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DC37AC-6950-644D-EAC6-C8D7FD27F103}"/>
              </a:ext>
            </a:extLst>
          </p:cNvPr>
          <p:cNvSpPr txBox="1"/>
          <p:nvPr/>
        </p:nvSpPr>
        <p:spPr>
          <a:xfrm>
            <a:off x="288628" y="61946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IrinaGoloshchapova</a:t>
            </a:r>
            <a:r>
              <a:rPr lang="ru-RU" dirty="0"/>
              <a:t>/</a:t>
            </a:r>
            <a:r>
              <a:rPr lang="ru-RU" dirty="0" err="1"/>
              <a:t>ml_system_design_doc_ru</a:t>
            </a:r>
            <a:endParaRPr lang="ru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E309CA8-0D1F-BDC0-BE36-760200AB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0" y="977922"/>
            <a:ext cx="11924849" cy="490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5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Симуляция ЖЦ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Какие параметры нужно учитывать, чтобы оценить жизненный цикл: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периодичность переобучения модели;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необходимый объём обучающей выборки;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поведение целевой метрики во времени в стабильных и экстремальных условиях;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как учитывать различные смещения целевой переменной и модельных признаков;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прочие вопросы, характерные для отрасли применения модели.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Рассмотрим отдельно каждый из этих пунктов.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2253" y="6434771"/>
            <a:ext cx="4650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https://habr.com/ru/companies/citymobil/articles/572184/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31850" y="13186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Fira Sans"/>
              </a:rPr>
              <a:t>Оценка объема обучающей выборки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По аналогии с изменением объёма тестовых данных мы можем менять объём обучающей выборки. Мотивация может быть разная: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на небольшом промежутке времени на обучающей выборке модель может переобучиться;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в распределении целевой переменной есть сезонность;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модель вносит смещение в распределение целевой переменной;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33333"/>
                </a:solidFill>
                <a:latin typeface="-apple-system"/>
              </a:rPr>
              <a:t>объёма данных может быть недостаточно для выявления ключевых зависимостей.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927850" y="5215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Частично эту проблему должно решать правило частоты переобучения модели. Но ещё на этапе моделирования мы можем оценить влияние нестабильного поведения предсказываемой переменной на целевую метрику. Для этого нужно провести симуляцию, в которой мы искусственно будем уменьшать или увеличивать на n% баланс положительного класса. Таким образом мы сможем сделать выводы о стабильности нашего жизненного цикла при нетипичном изменении (таком, которого не было в обучающей выборке) целевой переменной.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379035" y="2815788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Fira Sans"/>
              </a:rPr>
              <a:t>Прочие отраслевые вопросы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Самый простой пример: а что будет, если бизнес нашей компании вырастет на 20 % за n дней? Останется ли наш алгоритм стабильным, если завтра все входные признаки для модели увеличатся или уменьшатся на 20 %?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Алгоритм проверки аналогичен тому, что описан выше. Проводим симуляцию и проверяем, как увеличение или уменьшение того или иного признака влияет на стабильность целевой метрики. Если она ухудшается, то, возможно, стоит ещё раз пересмотреть частоту переобучения модели.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Все названные параметры могут как зависеть друг о друга, так и быть независимыми. Поэтому следует учитывать это при симуляции жизненного цикла. Идеальным решением подбора конфигурации будет оптимизация всех параметров сразу по сетке (как это происходит при подборе классических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гиперпараметров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).</a:t>
            </a:r>
          </a:p>
          <a:p>
            <a:r>
              <a:rPr lang="ru-RU" dirty="0">
                <a:solidFill>
                  <a:srgbClr val="333333"/>
                </a:solidFill>
                <a:latin typeface="Fira Sans"/>
              </a:rPr>
              <a:t>Мы разработали правила жизненного цикла, что дальше?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Вот мы и получили набор правил работы ML-модели. Половина дела сделана, осталось запустить жизненный цикл в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production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 и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мониторить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 его работу.</a:t>
            </a:r>
          </a:p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Поскольку ещё на этапе моделирования мы предусмотрели большинство </a:t>
            </a:r>
            <a:r>
              <a:rPr lang="ru-RU" strike="sngStrike" dirty="0">
                <a:solidFill>
                  <a:srgbClr val="333333"/>
                </a:solidFill>
                <a:latin typeface="-apple-system"/>
              </a:rPr>
              <a:t>но не все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потенциальных проблем, то можно ожидать стабильной работы модели </a:t>
            </a:r>
            <a:r>
              <a:rPr lang="ru-RU" strike="sngStrike" dirty="0" err="1">
                <a:solidFill>
                  <a:srgbClr val="333333"/>
                </a:solidFill>
                <a:latin typeface="-apple-system"/>
              </a:rPr>
              <a:t>некоторе</a:t>
            </a:r>
            <a:r>
              <a:rPr lang="ru-RU" strike="sngStrike" dirty="0">
                <a:solidFill>
                  <a:srgbClr val="333333"/>
                </a:solidFill>
                <a:latin typeface="-apple-system"/>
              </a:rPr>
              <a:t> время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 без внешнего вмешательства.</a:t>
            </a:r>
          </a:p>
        </p:txBody>
      </p:sp>
    </p:spTree>
    <p:extLst>
      <p:ext uri="{BB962C8B-B14F-4D97-AF65-F5344CB8AC3E}">
        <p14:creationId xmlns:p14="http://schemas.microsoft.com/office/powerpoint/2010/main" val="186522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FB6DDA0-C58D-9185-CC86-F156149F1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622364E-EC2B-DE1A-275C-71CE003A25B0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2ED7F67-B4DC-D30E-F0DA-FE576B448E31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B4160A80-BF79-5C24-CBBD-4696F5B7E7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B4160A80-BF79-5C24-CBBD-4696F5B7E7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ACC2848-872E-2F4E-A034-203D59BA9D2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E98AB15-1C4B-9A06-E147-22E72FB50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0BBB3B-7897-0384-219A-81681D56F904}"/>
              </a:ext>
            </a:extLst>
          </p:cNvPr>
          <p:cNvSpPr txBox="1"/>
          <p:nvPr/>
        </p:nvSpPr>
        <p:spPr>
          <a:xfrm>
            <a:off x="526627" y="6486849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/mlsysd1ods.pdf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DCF8C-FD4B-D136-C710-80036CE4E3C1}"/>
              </a:ext>
            </a:extLst>
          </p:cNvPr>
          <p:cNvSpPr txBox="1"/>
          <p:nvPr/>
        </p:nvSpPr>
        <p:spPr>
          <a:xfrm>
            <a:off x="30866" y="867056"/>
            <a:ext cx="119325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Исследования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Требование: </a:t>
            </a:r>
            <a:r>
              <a:rPr lang="ru-RU" sz="2000" dirty="0" err="1" smtClean="0"/>
              <a:t>Публикабельность</a:t>
            </a:r>
            <a:r>
              <a:rPr lang="ru-RU" sz="20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Вычисления</a:t>
            </a:r>
            <a:r>
              <a:rPr lang="ru-RU" sz="2000" dirty="0"/>
              <a:t>: Быстрое обучение и пропускная способность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Данные</a:t>
            </a:r>
            <a:r>
              <a:rPr lang="ru-RU" sz="2000" dirty="0"/>
              <a:t>: Обычно не меняются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Интерпретируемость</a:t>
            </a:r>
            <a:r>
              <a:rPr lang="ru-RU" sz="2000" dirty="0"/>
              <a:t>: Обычно не </a:t>
            </a:r>
            <a:r>
              <a:rPr lang="ru-RU" sz="2000" dirty="0" smtClean="0"/>
              <a:t>важна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/>
              <a:t>Поддерживаемость</a:t>
            </a:r>
            <a:r>
              <a:rPr lang="ru-RU" sz="2000" dirty="0"/>
              <a:t>: Не важна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Масштабируемость</a:t>
            </a:r>
            <a:r>
              <a:rPr lang="ru-RU" sz="2000" dirty="0"/>
              <a:t>: Один и тот же масштаб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A86F-EFE2-E098-D9CC-C5EB56AF4D6D}"/>
              </a:ext>
            </a:extLst>
          </p:cNvPr>
          <p:cNvSpPr txBox="1"/>
          <p:nvPr/>
        </p:nvSpPr>
        <p:spPr>
          <a:xfrm>
            <a:off x="33111" y="3317740"/>
            <a:ext cx="112935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Индустрия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Требования: Разные требования внутри организации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Вычисления</a:t>
            </a:r>
            <a:r>
              <a:rPr lang="ru-RU" sz="2000" dirty="0"/>
              <a:t>: Быстрый </a:t>
            </a:r>
            <a:r>
              <a:rPr lang="ru-RU" sz="2000" dirty="0" err="1"/>
              <a:t>инференс</a:t>
            </a:r>
            <a:r>
              <a:rPr lang="ru-RU" sz="2000" dirty="0"/>
              <a:t> и низкая задержка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Данные</a:t>
            </a:r>
            <a:r>
              <a:rPr lang="ru-RU" sz="2000" dirty="0"/>
              <a:t>: Постоянный сдвиг данных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Интерпретируемость</a:t>
            </a:r>
            <a:r>
              <a:rPr lang="ru-RU" sz="2000" dirty="0"/>
              <a:t>: Может быть очень важна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/>
              <a:t>Поддерживаемость</a:t>
            </a:r>
            <a:r>
              <a:rPr lang="ru-RU" sz="2000" dirty="0"/>
              <a:t>: Может быть определяющей метрикой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Масштабируемость</a:t>
            </a:r>
            <a:r>
              <a:rPr lang="ru-RU" sz="2000" dirty="0"/>
              <a:t>: Может быть определяющей метрикой</a:t>
            </a:r>
          </a:p>
        </p:txBody>
      </p:sp>
    </p:spTree>
    <p:extLst>
      <p:ext uri="{BB962C8B-B14F-4D97-AF65-F5344CB8AC3E}">
        <p14:creationId xmlns:p14="http://schemas.microsoft.com/office/powerpoint/2010/main" val="195865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99058" y="25463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ЖЦ Исследовательский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4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4642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-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&gt; OSEMN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83" y="1419115"/>
            <a:ext cx="11277600" cy="53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/>
          <p:cNvSpPr/>
          <p:nvPr/>
        </p:nvSpPr>
        <p:spPr>
          <a:xfrm>
            <a:off x="506691" y="6388559"/>
            <a:ext cx="3020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https://bigdataschool.ru/wiki/semma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16638" y="871700"/>
            <a:ext cx="1195872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SEMMA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en-US" dirty="0"/>
              <a:t>Sample, Explore, Modify, Model и Assess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) как альтернатива в исследовательских задачах</a:t>
            </a:r>
          </a:p>
        </p:txBody>
      </p:sp>
      <p:pic>
        <p:nvPicPr>
          <p:cNvPr id="19458" name="Picture 2" descr="SEMMA, Data Mining, обработка данных, CRISP-DM, анализ данных, стандарты ИАД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4" y="1611511"/>
            <a:ext cx="6159212" cy="46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577595" y="1543029"/>
            <a:ext cx="51816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SEMMA фокусируется на задачах моделирования, не затрагивая бизнес-аспекты. Это унифицированный межотраслевой подход к итеративному процессу интеллектуального анализа данных.</a:t>
            </a:r>
            <a:endParaRPr lang="ru-RU" sz="2000" dirty="0"/>
          </a:p>
          <a:p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0780A1D-2976-AE02-2DA2-AC3A62221170}"/>
              </a:ext>
            </a:extLst>
          </p:cNvPr>
          <p:cNvSpPr/>
          <p:nvPr/>
        </p:nvSpPr>
        <p:spPr>
          <a:xfrm>
            <a:off x="6657976" y="3525091"/>
            <a:ext cx="5181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Все модели функционируют по принципу: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поставили задачу,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собрали данные,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определили метрики и </a:t>
            </a:r>
            <a:r>
              <a:rPr lang="ru-RU" sz="2000" dirty="0" err="1">
                <a:solidFill>
                  <a:srgbClr val="333333"/>
                </a:solidFill>
                <a:latin typeface="Roboto Condensed" panose="02000000000000000000" pitchFamily="2" charset="0"/>
              </a:rPr>
              <a:t>тд</a:t>
            </a: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, провели EDA, построили модель,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протестировали или провели мониторинг работы,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доработали если что то не нравится</a:t>
            </a:r>
            <a:endParaRPr lang="ru-RU" sz="2000" dirty="0"/>
          </a:p>
          <a:p>
            <a:endParaRPr lang="ru-RU" dirty="0"/>
          </a:p>
        </p:txBody>
      </p:sp>
      <p:sp>
        <p:nvSpPr>
          <p:cNvPr id="13" name="Google Shape;117;g13e6e8c9f0c_0_14"/>
          <p:cNvSpPr txBox="1"/>
          <p:nvPr/>
        </p:nvSpPr>
        <p:spPr>
          <a:xfrm>
            <a:off x="1799058" y="25463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ЖЦ Исследовательский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48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Roboto Medium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68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 smtClean="0">
                <a:solidFill>
                  <a:srgbClr val="0065A2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ИИ проектов</a:t>
            </a:r>
            <a:endParaRPr lang="ru-RU" sz="2800" dirty="0">
              <a:solidFill>
                <a:srgbClr val="0065A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7" name="Picture 2" descr="The AI life cycle: a holistic approach to creating ethical AI for health  decisions | Nature Medicine">
            <a:extLst>
              <a:ext uri="{FF2B5EF4-FFF2-40B4-BE49-F238E27FC236}">
                <a16:creationId xmlns:a16="http://schemas.microsoft.com/office/drawing/2014/main" id="{9E2E38BF-AE85-6289-C0E9-451A7B05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76" y="1139985"/>
            <a:ext cx="4780859" cy="44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4ABE3C-2440-F39F-FA37-5DCEDEE96403}"/>
              </a:ext>
            </a:extLst>
          </p:cNvPr>
          <p:cNvSpPr txBox="1"/>
          <p:nvPr/>
        </p:nvSpPr>
        <p:spPr>
          <a:xfrm>
            <a:off x="6912797" y="6459709"/>
            <a:ext cx="4671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www.nature.com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/s41591-022-01993-y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33668" y="4496121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222222"/>
                </a:solidFill>
                <a:latin typeface="Arial" panose="020B0604020202020204" pitchFamily="34" charset="0"/>
              </a:rPr>
              <a:t>Жизненный цикл модели машинного обучения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— это многоэтапный процесс, в течении которого исследователи, инженеры и разработчики обучают, разрабатывают и обслуживают модель машинного обучения. Разработка модели машинного обучения принципиально отличается от традиционной разработки программного обеспечения и требует своего собственного уникального способа разработки. 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83350" y="632890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/>
              <a:t>https://neerc.ifmo.ru/wiki/index.php?title=Жизненный_цикл_модели_машинного_обучения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90793" y="87029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В рамках методологии 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Института управления проектами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Project Management Institute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 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жизненный цикл проекта имеет 5 групп процессов: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Инициация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Initialization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Планирование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Planning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Выполнение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Executing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Контроль и мониторинг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Controlling and Monitoring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Завершение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Closing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33668" y="263704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</a:t>
            </a:r>
            <a:r>
              <a:rPr lang="ru-RU" dirty="0" smtClean="0"/>
              <a:t>ru.wikipedia.org/wiki</a:t>
            </a:r>
            <a:r>
              <a:rPr lang="ru-RU" dirty="0"/>
              <a:t>/</a:t>
            </a:r>
            <a:r>
              <a:rPr lang="ru-RU" dirty="0" smtClean="0"/>
              <a:t>Жизненный_цикл_проекта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46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169521" y="802200"/>
            <a:ext cx="6464772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В основе понимания жизненного цикла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ML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модели лежит методология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ru-RU" dirty="0" err="1" smtClean="0"/>
              <a:t>CRoss</a:t>
            </a:r>
            <a:r>
              <a:rPr lang="ru-RU" dirty="0" smtClean="0"/>
              <a:t> </a:t>
            </a:r>
            <a:r>
              <a:rPr lang="ru-RU" dirty="0" err="1"/>
              <a:t>Industry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Mining</a:t>
            </a:r>
            <a:r>
              <a:rPr lang="ru-RU" dirty="0"/>
              <a:t> (CRISP-DM) – стандарт, описывающий общие процессы и подходы к аналитике данных, используемые в промышленных </a:t>
            </a:r>
            <a:r>
              <a:rPr lang="ru-RU" dirty="0" err="1"/>
              <a:t>data-mining</a:t>
            </a:r>
            <a:r>
              <a:rPr lang="ru-RU" dirty="0"/>
              <a:t> проектах независимо от конкретной задачи и индустрии.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6874828" y="855114"/>
            <a:ext cx="47749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Cross-industry standard process for data mining</a:t>
            </a:r>
            <a:r>
              <a:rPr lang="ru-RU" sz="20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(CRIPS-DM)</a:t>
            </a:r>
          </a:p>
          <a:p>
            <a:pPr algn="ctr"/>
            <a:r>
              <a:rPr lang="en-US" sz="1200" dirty="0">
                <a:latin typeface="+mn-lt"/>
              </a:rPr>
              <a:t/>
            </a:r>
            <a:br>
              <a:rPr lang="en-US" sz="1200" dirty="0">
                <a:latin typeface="+mn-lt"/>
              </a:rPr>
            </a:br>
            <a:endParaRPr lang="ru-RU" sz="12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15" y="6479460"/>
            <a:ext cx="7666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https://neerc.ifmo.ru/wiki/index.php?title</a:t>
            </a:r>
            <a:r>
              <a:rPr lang="ru-RU" dirty="0">
                <a:hlinkClick r:id="rId7"/>
              </a:rPr>
              <a:t>=</a:t>
            </a:r>
            <a:r>
              <a:rPr lang="ru-RU" dirty="0" err="1">
                <a:hlinkClick r:id="rId7"/>
              </a:rPr>
              <a:t>Жизненный_цикл_модели_машинного_обучения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69521" y="3325339"/>
            <a:ext cx="717027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Фазы цикла исследования данных: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бизнес-целей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Подготовка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Моделирование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Внедрение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Deployment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Фазы итеративно повторяются!</a:t>
            </a:r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668059" y="6479459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8"/>
              </a:rPr>
              <a:t>https://habr.com/ru/companies/lanit/articles/328858/</a:t>
            </a:r>
            <a:endParaRPr lang="ru-RU" dirty="0"/>
          </a:p>
        </p:txBody>
      </p:sp>
      <p:pic>
        <p:nvPicPr>
          <p:cNvPr id="16398" name="Picture 14" descr="CRISP-DM, обработка данных, Big Data, Большие данные, жизненный цикл, Machine Learning, машинное обучение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9"/>
          <a:stretch/>
        </p:blipFill>
        <p:spPr bwMode="auto">
          <a:xfrm>
            <a:off x="6797040" y="1567488"/>
            <a:ext cx="5010320" cy="49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011948" y="6217848"/>
            <a:ext cx="3119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10"/>
              </a:rPr>
              <a:t>https://bigdataschool.ru/wiki/crisp-dm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764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3062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2896" y="1611512"/>
            <a:ext cx="4974439" cy="373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DA – Data Analytic / Tech Analytic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Постановка проблемы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Гипотезы решения проблемы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Оценка результатов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Опция: </a:t>
            </a:r>
            <a:b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Эксплуатация результатов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343" y="917708"/>
            <a:ext cx="6763657" cy="5916045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5092861" y="2974694"/>
            <a:ext cx="2824223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804237" y="1033053"/>
            <a:ext cx="4606713" cy="2017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734309" y="2423904"/>
            <a:ext cx="2326511" cy="26689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04593" y="4178461"/>
            <a:ext cx="4526622" cy="2566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7901558" y="3194123"/>
            <a:ext cx="1817225" cy="135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2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4081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Agile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343" y="917708"/>
            <a:ext cx="6763657" cy="5916045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5092861" y="2974694"/>
            <a:ext cx="2824223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804237" y="1033053"/>
            <a:ext cx="4606713" cy="2017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734309" y="2423904"/>
            <a:ext cx="2326511" cy="26689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04593" y="4178461"/>
            <a:ext cx="4526622" cy="2566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7901558" y="3194123"/>
            <a:ext cx="1817225" cy="135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429" y="1953739"/>
            <a:ext cx="622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</a:t>
            </a:r>
            <a:r>
              <a:rPr lang="en-US" sz="1800" dirty="0"/>
              <a:t>bottleneck?</a:t>
            </a:r>
            <a:r>
              <a:rPr lang="ru-RU" sz="1800" dirty="0"/>
              <a:t> Что мешает? </a:t>
            </a:r>
            <a:br>
              <a:rPr lang="ru-RU" sz="1800" dirty="0"/>
            </a:br>
            <a:r>
              <a:rPr lang="ru-RU" sz="1800" dirty="0"/>
              <a:t>В команде, в домене, в организации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346" y="2619390"/>
            <a:ext cx="451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Продукт копирует структуру команды!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1346" y="3044269"/>
            <a:ext cx="40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 масштабировать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6873" y="3501981"/>
            <a:ext cx="2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</a:t>
            </a:r>
            <a:r>
              <a:rPr lang="ru-RU" sz="1800" dirty="0" err="1"/>
              <a:t>стейкхолдеры</a:t>
            </a:r>
            <a:endParaRPr lang="ru-RU" sz="18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70472" y="1686535"/>
            <a:ext cx="0" cy="408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875" y="3860250"/>
            <a:ext cx="516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 взаимодействовать </a:t>
            </a:r>
            <a:br>
              <a:rPr lang="ru-RU" sz="1800" dirty="0"/>
            </a:br>
            <a:r>
              <a:rPr lang="ru-RU" sz="1800" dirty="0"/>
              <a:t>с другими командами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0472" y="4589119"/>
            <a:ext cx="516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заканчивается работа команды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488" y="4999717"/>
            <a:ext cx="2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эксплуатации</a:t>
            </a:r>
          </a:p>
        </p:txBody>
      </p:sp>
      <p:sp>
        <p:nvSpPr>
          <p:cNvPr id="24" name="Овал 23"/>
          <p:cNvSpPr/>
          <p:nvPr/>
        </p:nvSpPr>
        <p:spPr>
          <a:xfrm>
            <a:off x="332420" y="2193476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334407" y="2740454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334408" y="3162125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20801" y="3631342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320801" y="4117322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328550" y="469164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328550" y="5111775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581346" y="5467170"/>
            <a:ext cx="296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Кто владелец продукта</a:t>
            </a:r>
          </a:p>
        </p:txBody>
      </p:sp>
      <p:sp>
        <p:nvSpPr>
          <p:cNvPr id="36" name="Овал 35"/>
          <p:cNvSpPr/>
          <p:nvPr/>
        </p:nvSpPr>
        <p:spPr>
          <a:xfrm>
            <a:off x="328550" y="5577180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617429" y="1580249"/>
            <a:ext cx="622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Какие связи важны</a:t>
            </a:r>
          </a:p>
        </p:txBody>
      </p:sp>
      <p:sp>
        <p:nvSpPr>
          <p:cNvPr id="38" name="Овал 37"/>
          <p:cNvSpPr/>
          <p:nvPr/>
        </p:nvSpPr>
        <p:spPr>
          <a:xfrm>
            <a:off x="332420" y="165998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70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8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8434" name="Picture 2" descr="https://habrastorage.org/r/w1560/getpro/habr/post_images/d52/9fe/29e/d529fe29e11437c94bf095651b73889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" y="804361"/>
            <a:ext cx="12117543" cy="551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8148877" y="6192043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https://habr.com/ru/companies/lanit/articles/328858/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13822" y="-87055"/>
            <a:ext cx="6064481" cy="820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</a:rPr>
              <a:t>CRIPS-DM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</a:rPr>
              <a:t> В ПРОЦЕССАХ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08344" y="949124"/>
            <a:ext cx="2060294" cy="5255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89667" y="6255918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https://habr.com/ru/companies/lanit/articles/328858/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268638" y="2819400"/>
            <a:ext cx="1916012" cy="119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050780" y="4013200"/>
            <a:ext cx="1941557" cy="119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69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3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871701"/>
            <a:ext cx="11681316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800" i="1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Домена и данных: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оценить в цифрах (желательно) пользу от решения задачи 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(деньги, вычислит. мощности, трудозатраты, в измерениях может быть точность, ложные срабатывания и </a:t>
            </a:r>
            <a:r>
              <a:rPr lang="ru-RU" sz="19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, % брака или потери продукта).</a:t>
            </a:r>
          </a:p>
          <a:p>
            <a:pPr marL="1417637" lvl="4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 также можно оценить </a:t>
            </a:r>
            <a:r>
              <a:rPr lang="ru-RU" sz="19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экспертно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 или качественно.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такое первичная информация (в домене и модальностях).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Гипотезы о решении задачи (какая модальность, какой подход,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DL\ML\foundation model,…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Какие метрики оценки решения  в домене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нужно чтобы </a:t>
            </a:r>
            <a:r>
              <a:rPr lang="ru-RU" sz="1900" dirty="0" smtClean="0">
                <a:solidFill>
                  <a:srgbClr val="202122"/>
                </a:solidFill>
                <a:latin typeface="Arial" panose="020B0604020202020204" pitchFamily="34" charset="0"/>
              </a:rPr>
              <a:t>минимально достичь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пользы (напр. по 1000 примеров каждого класса и 100  тыс. без разметки, нужен специалист, вычислительный кластер)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такое разметка данных.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Воспроизводимость</a:t>
            </a:r>
            <a:r>
              <a:rPr lang="ru-RU" sz="19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домена.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14" descr="CRISP-DM, обработка данных, Big Data, Большие данные, жизненный цикл, Machine Learning, машинное обучение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9"/>
          <a:stretch/>
        </p:blipFill>
        <p:spPr bwMode="auto">
          <a:xfrm>
            <a:off x="9722734" y="4448554"/>
            <a:ext cx="2084626" cy="205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195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1992</Words>
  <Application>Microsoft Office PowerPoint</Application>
  <PresentationFormat>Широкоэкранный</PresentationFormat>
  <Paragraphs>270</Paragraphs>
  <Slides>25</Slides>
  <Notes>24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6" baseType="lpstr">
      <vt:lpstr>Roboto Medium</vt:lpstr>
      <vt:lpstr>Arial</vt:lpstr>
      <vt:lpstr>Raleway</vt:lpstr>
      <vt:lpstr>Fira Sans</vt:lpstr>
      <vt:lpstr>Calibri</vt:lpstr>
      <vt:lpstr>Montserrat</vt:lpstr>
      <vt:lpstr>Roboto Condensed</vt:lpstr>
      <vt:lpstr>Roboto</vt:lpstr>
      <vt:lpstr>-apple-system</vt:lpstr>
      <vt:lpstr>Тема Office</vt:lpstr>
      <vt:lpstr>CorelDRAW</vt:lpstr>
      <vt:lpstr>Жизненный цикл ИИ проектов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Симуляция ЖЦ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160</cp:revision>
  <dcterms:created xsi:type="dcterms:W3CDTF">2022-06-09T07:43:07Z</dcterms:created>
  <dcterms:modified xsi:type="dcterms:W3CDTF">2024-12-20T13:51:20Z</dcterms:modified>
</cp:coreProperties>
</file>